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 1" panose="020B0604020202020204" charset="0"/>
      <p:regular r:id="rId17"/>
    </p:embeddedFont>
    <p:embeddedFont>
      <p:font typeface="Canva Sans 1 Bold" panose="020B0604020202020204" charset="0"/>
      <p:regular r:id="rId18"/>
    </p:embeddedFont>
    <p:embeddedFont>
      <p:font typeface="Canva Sans 2" panose="020B0604020202020204" charset="0"/>
      <p:regular r:id="rId19"/>
    </p:embeddedFont>
    <p:embeddedFont>
      <p:font typeface="Fiona" panose="020B0604020202020204" charset="0"/>
      <p:regular r:id="rId20"/>
    </p:embeddedFont>
    <p:embeddedFont>
      <p:font typeface="Garet" panose="020B0604020202020204" charset="0"/>
      <p:regular r:id="rId21"/>
    </p:embeddedFont>
    <p:embeddedFont>
      <p:font typeface="League Spartan" panose="020B0604020202020204" charset="0"/>
      <p:regular r:id="rId22"/>
    </p:embeddedFont>
    <p:embeddedFont>
      <p:font typeface="Mont" panose="020B0604020202020204" charset="0"/>
      <p:regular r:id="rId23"/>
    </p:embeddedFont>
    <p:embeddedFont>
      <p:font typeface="Mont Bold" panose="020B0604020202020204" charset="0"/>
      <p:regular r:id="rId24"/>
    </p:embeddedFont>
    <p:embeddedFont>
      <p:font typeface="Mont Heavy" panose="020B0604020202020204" charset="0"/>
      <p:regular r:id="rId25"/>
    </p:embeddedFont>
    <p:embeddedFont>
      <p:font typeface="Open Sans" panose="020B0606030504020204" pitchFamily="34" charset="0"/>
      <p:regular r:id="rId26"/>
    </p:embeddedFont>
    <p:embeddedFont>
      <p:font typeface="Poppins" panose="00000500000000000000" pitchFamily="2" charset="0"/>
      <p:regular r:id="rId27"/>
    </p:embeddedFont>
    <p:embeddedFont>
      <p:font typeface="Poppins Bold" panose="00000800000000000000" charset="0"/>
      <p:regular r:id="rId28"/>
    </p:embeddedFont>
    <p:embeddedFont>
      <p:font typeface="Telegraf 1 Bold" panose="020B0604020202020204" charset="0"/>
      <p:regular r:id="rId29"/>
    </p:embeddedFont>
    <p:embeddedFont>
      <p:font typeface="Telegraf 2" panose="020B0604020202020204" charset="0"/>
      <p:regular r:id="rId30"/>
    </p:embeddedFont>
    <p:embeddedFont>
      <p:font typeface="Telegraf 2 Bold" panose="020B0604020202020204" charset="0"/>
      <p:regular r:id="rId31"/>
    </p:embeddedFont>
    <p:embeddedFont>
      <p:font typeface="Tex Gyre Terme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ca_esv=596971449&amp;rlz=1C1VDKB_enBD1077BD1077&amp;sxsrf=ACQVn09dwO4de0bBdw25J98K9DJm8NtVNQ:1704828045114&amp;q=diode&amp;si=AKbGX_oRjcCPa5QPMQwD2ABTMArQjtB0p1FiMakthT_CewteCIHQUAwEyHWziHijQSMzpehYqEqgbMeVJrs0a_xEu4aDPBk55w%3D%3D&amp;expnd=1" TargetMode="External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58313" y="4322637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243251" y="2909968"/>
            <a:ext cx="11471806" cy="1147180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419736"/>
            <a:ext cx="308805" cy="308805"/>
          </a:xfrm>
          <a:custGeom>
            <a:avLst/>
            <a:gdLst/>
            <a:ahLst/>
            <a:cxnLst/>
            <a:rect l="l" t="t" r="r" b="b"/>
            <a:pathLst>
              <a:path w="308805" h="308805">
                <a:moveTo>
                  <a:pt x="0" y="0"/>
                </a:moveTo>
                <a:lnTo>
                  <a:pt x="308805" y="0"/>
                </a:lnTo>
                <a:lnTo>
                  <a:pt x="308805" y="308804"/>
                </a:lnTo>
                <a:lnTo>
                  <a:pt x="0" y="30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94659" y="2579496"/>
            <a:ext cx="234262" cy="234262"/>
          </a:xfrm>
          <a:custGeom>
            <a:avLst/>
            <a:gdLst/>
            <a:ahLst/>
            <a:cxnLst/>
            <a:rect l="l" t="t" r="r" b="b"/>
            <a:pathLst>
              <a:path w="234262" h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119834" y="754371"/>
            <a:ext cx="274329" cy="274329"/>
          </a:xfrm>
          <a:custGeom>
            <a:avLst/>
            <a:gdLst/>
            <a:ahLst/>
            <a:cxnLst/>
            <a:rect l="l" t="t" r="r" b="b"/>
            <a:pathLst>
              <a:path w="274329" h="274329">
                <a:moveTo>
                  <a:pt x="0" y="0"/>
                </a:moveTo>
                <a:lnTo>
                  <a:pt x="274329" y="0"/>
                </a:lnTo>
                <a:lnTo>
                  <a:pt x="27432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58313" y="4322637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5135603" y="22385"/>
            <a:ext cx="23423603" cy="10242231"/>
          </a:xfrm>
          <a:custGeom>
            <a:avLst/>
            <a:gdLst/>
            <a:ahLst/>
            <a:cxnLst/>
            <a:rect l="l" t="t" r="r" b="b"/>
            <a:pathLst>
              <a:path w="23423603" h="10242231">
                <a:moveTo>
                  <a:pt x="0" y="0"/>
                </a:moveTo>
                <a:lnTo>
                  <a:pt x="23423603" y="0"/>
                </a:lnTo>
                <a:lnTo>
                  <a:pt x="23423603" y="10242230"/>
                </a:lnTo>
                <a:lnTo>
                  <a:pt x="0" y="10242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t="-102464" b="-10246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4299" y="4169056"/>
            <a:ext cx="8268063" cy="8268030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28555" y="7369643"/>
            <a:ext cx="9255615" cy="289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4"/>
              </a:lnSpc>
            </a:pPr>
            <a:r>
              <a:rPr lang="en-US" sz="3781">
                <a:solidFill>
                  <a:srgbClr val="19163A"/>
                </a:solidFill>
                <a:latin typeface="Canva Sans 1 Bold"/>
              </a:rPr>
              <a:t>Presented to</a:t>
            </a:r>
          </a:p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19163A"/>
                </a:solidFill>
                <a:latin typeface="Canva Sans 1"/>
              </a:rPr>
              <a:t>Abdullah Al Mahmood</a:t>
            </a:r>
          </a:p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19163A"/>
                </a:solidFill>
                <a:latin typeface="Canva Sans 1"/>
              </a:rPr>
              <a:t>Lecturer, Dept. of EEE</a:t>
            </a:r>
          </a:p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19163A"/>
                </a:solidFill>
                <a:latin typeface="Canva Sans 1"/>
              </a:rPr>
              <a:t>Green University Of Bangladesh</a:t>
            </a:r>
          </a:p>
          <a:p>
            <a:pPr algn="ctr">
              <a:lnSpc>
                <a:spcPts val="5143"/>
              </a:lnSpc>
            </a:pPr>
            <a:endParaRPr lang="en-US" sz="3025">
              <a:solidFill>
                <a:srgbClr val="19163A"/>
              </a:solidFill>
              <a:latin typeface="Canva Sans 1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711579" y="22385"/>
            <a:ext cx="2420298" cy="2353728"/>
          </a:xfrm>
          <a:custGeom>
            <a:avLst/>
            <a:gdLst/>
            <a:ahLst/>
            <a:cxnLst/>
            <a:rect l="l" t="t" r="r" b="b"/>
            <a:pathLst>
              <a:path w="2420298" h="2353728">
                <a:moveTo>
                  <a:pt x="0" y="0"/>
                </a:moveTo>
                <a:lnTo>
                  <a:pt x="2420298" y="0"/>
                </a:lnTo>
                <a:lnTo>
                  <a:pt x="2420298" y="2353728"/>
                </a:lnTo>
                <a:lnTo>
                  <a:pt x="0" y="235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505951" y="2096163"/>
            <a:ext cx="11670116" cy="171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1"/>
              </a:rPr>
              <a:t>Course Title: Electronic Devices and Circuits &amp; Pulse Techniques Lab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1"/>
              </a:rPr>
              <a:t>Course Code: EEE 204  Section: 221 D8</a:t>
            </a:r>
          </a:p>
          <a:p>
            <a:pPr algn="ctr">
              <a:lnSpc>
                <a:spcPts val="270"/>
              </a:lnSpc>
            </a:pPr>
            <a:endParaRPr lang="en-US" sz="3135">
              <a:solidFill>
                <a:srgbClr val="000000"/>
              </a:solidFill>
              <a:latin typeface="Canva Sans 1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79452" y="249919"/>
            <a:ext cx="14549309" cy="103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BF63"/>
                </a:solidFill>
                <a:latin typeface="Tex Gyre Termes Bold"/>
              </a:rPr>
              <a:t>Green </a:t>
            </a:r>
            <a:r>
              <a:rPr lang="en-US" sz="6000">
                <a:solidFill>
                  <a:srgbClr val="5271FF"/>
                </a:solidFill>
                <a:latin typeface="Tex Gyre Termes Bold"/>
              </a:rPr>
              <a:t>University of Bangladesh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7761" y="1298674"/>
            <a:ext cx="1304649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1 Bold"/>
              </a:rPr>
              <a:t>Department Of Computer Science and Engineering(CSE)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65587" y="827417"/>
            <a:ext cx="1075908" cy="127432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845948" y="3324483"/>
            <a:ext cx="12442052" cy="6962517"/>
            <a:chOff x="0" y="0"/>
            <a:chExt cx="11347482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48752" cy="6350000"/>
            </a:xfrm>
            <a:custGeom>
              <a:avLst/>
              <a:gdLst/>
              <a:ahLst/>
              <a:cxnLst/>
              <a:rect l="l" t="t" r="r" b="b"/>
              <a:pathLst>
                <a:path w="11348752" h="6350000">
                  <a:moveTo>
                    <a:pt x="10696136" y="0"/>
                  </a:moveTo>
                  <a:lnTo>
                    <a:pt x="651345" y="0"/>
                  </a:lnTo>
                  <a:cubicBezTo>
                    <a:pt x="290496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90496" y="6350000"/>
                    <a:pt x="651345" y="6350000"/>
                  </a:cubicBezTo>
                  <a:lnTo>
                    <a:pt x="10698407" y="6350000"/>
                  </a:lnTo>
                  <a:cubicBezTo>
                    <a:pt x="11056987" y="6350000"/>
                    <a:pt x="11348752" y="6187440"/>
                    <a:pt x="11348752" y="5985510"/>
                  </a:cubicBezTo>
                  <a:lnTo>
                    <a:pt x="11348752" y="364490"/>
                  </a:lnTo>
                  <a:cubicBezTo>
                    <a:pt x="11347482" y="162560"/>
                    <a:pt x="11056987" y="0"/>
                    <a:pt x="10696136" y="0"/>
                  </a:cubicBezTo>
                  <a:close/>
                </a:path>
              </a:pathLst>
            </a:custGeom>
            <a:blipFill>
              <a:blip r:embed="rId3"/>
              <a:stretch>
                <a:fillRect t="-10876" b="-108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244233"/>
            <a:ext cx="8115300" cy="85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76"/>
              </a:lnSpc>
            </a:pPr>
            <a:r>
              <a:rPr lang="en-US" sz="5054">
                <a:solidFill>
                  <a:srgbClr val="000000"/>
                </a:solidFill>
                <a:latin typeface="League Spartan"/>
              </a:rPr>
              <a:t>IMPLEMENTATION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67740" y="2964567"/>
            <a:ext cx="4747510" cy="2023626"/>
            <a:chOff x="0" y="0"/>
            <a:chExt cx="6330013" cy="26981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30013" cy="2698168"/>
            </a:xfrm>
            <a:custGeom>
              <a:avLst/>
              <a:gdLst/>
              <a:ahLst/>
              <a:cxnLst/>
              <a:rect l="l" t="t" r="r" b="b"/>
              <a:pathLst>
                <a:path w="6330013" h="2698168">
                  <a:moveTo>
                    <a:pt x="0" y="0"/>
                  </a:moveTo>
                  <a:lnTo>
                    <a:pt x="6330013" y="0"/>
                  </a:lnTo>
                  <a:lnTo>
                    <a:pt x="6330013" y="2698168"/>
                  </a:lnTo>
                  <a:lnTo>
                    <a:pt x="0" y="2698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76625" y="792824"/>
              <a:ext cx="4975585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1 Bold"/>
                </a:rPr>
                <a:t>Implementation of Mobile Phone Cetector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2584812" y="0"/>
            <a:ext cx="5703188" cy="3324483"/>
          </a:xfrm>
          <a:custGeom>
            <a:avLst/>
            <a:gdLst/>
            <a:ahLst/>
            <a:cxnLst/>
            <a:rect l="l" t="t" r="r" b="b"/>
            <a:pathLst>
              <a:path w="5703188" h="3324483">
                <a:moveTo>
                  <a:pt x="0" y="0"/>
                </a:moveTo>
                <a:lnTo>
                  <a:pt x="5703188" y="0"/>
                </a:lnTo>
                <a:lnTo>
                  <a:pt x="5703188" y="3324483"/>
                </a:lnTo>
                <a:lnTo>
                  <a:pt x="0" y="33244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0" y="6879300"/>
            <a:ext cx="5845948" cy="3407700"/>
          </a:xfrm>
          <a:custGeom>
            <a:avLst/>
            <a:gdLst/>
            <a:ahLst/>
            <a:cxnLst/>
            <a:rect l="l" t="t" r="r" b="b"/>
            <a:pathLst>
              <a:path w="5845948" h="3407700">
                <a:moveTo>
                  <a:pt x="0" y="0"/>
                </a:moveTo>
                <a:lnTo>
                  <a:pt x="5845948" y="0"/>
                </a:lnTo>
                <a:lnTo>
                  <a:pt x="5845948" y="3407700"/>
                </a:lnTo>
                <a:lnTo>
                  <a:pt x="0" y="340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45948" y="3324483"/>
            <a:ext cx="12442052" cy="6962517"/>
            <a:chOff x="0" y="0"/>
            <a:chExt cx="11347482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48752" cy="6350000"/>
            </a:xfrm>
            <a:custGeom>
              <a:avLst/>
              <a:gdLst/>
              <a:ahLst/>
              <a:cxnLst/>
              <a:rect l="l" t="t" r="r" b="b"/>
              <a:pathLst>
                <a:path w="11348752" h="6350000">
                  <a:moveTo>
                    <a:pt x="10696136" y="0"/>
                  </a:moveTo>
                  <a:lnTo>
                    <a:pt x="651345" y="0"/>
                  </a:lnTo>
                  <a:cubicBezTo>
                    <a:pt x="290496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90496" y="6350000"/>
                    <a:pt x="651345" y="6350000"/>
                  </a:cubicBezTo>
                  <a:lnTo>
                    <a:pt x="10698407" y="6350000"/>
                  </a:lnTo>
                  <a:cubicBezTo>
                    <a:pt x="11056987" y="6350000"/>
                    <a:pt x="11348752" y="6187440"/>
                    <a:pt x="11348752" y="5985510"/>
                  </a:cubicBezTo>
                  <a:lnTo>
                    <a:pt x="11348752" y="364490"/>
                  </a:lnTo>
                  <a:cubicBezTo>
                    <a:pt x="11347482" y="162560"/>
                    <a:pt x="11056987" y="0"/>
                    <a:pt x="10696136" y="0"/>
                  </a:cubicBezTo>
                  <a:close/>
                </a:path>
              </a:pathLst>
            </a:custGeom>
            <a:blipFill>
              <a:blip r:embed="rId2"/>
              <a:stretch>
                <a:fillRect t="-17020" b="-170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1028700"/>
            <a:ext cx="948222" cy="948222"/>
          </a:xfrm>
          <a:custGeom>
            <a:avLst/>
            <a:gdLst/>
            <a:ahLst/>
            <a:cxnLst/>
            <a:rect l="l" t="t" r="r" b="b"/>
            <a:pathLst>
              <a:path w="948222" h="948222">
                <a:moveTo>
                  <a:pt x="0" y="0"/>
                </a:moveTo>
                <a:lnTo>
                  <a:pt x="948222" y="0"/>
                </a:lnTo>
                <a:lnTo>
                  <a:pt x="948222" y="948222"/>
                </a:lnTo>
                <a:lnTo>
                  <a:pt x="0" y="9482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584812" y="0"/>
            <a:ext cx="5703188" cy="3324483"/>
          </a:xfrm>
          <a:custGeom>
            <a:avLst/>
            <a:gdLst/>
            <a:ahLst/>
            <a:cxnLst/>
            <a:rect l="l" t="t" r="r" b="b"/>
            <a:pathLst>
              <a:path w="5703188" h="3324483">
                <a:moveTo>
                  <a:pt x="0" y="0"/>
                </a:moveTo>
                <a:lnTo>
                  <a:pt x="5703188" y="0"/>
                </a:lnTo>
                <a:lnTo>
                  <a:pt x="5703188" y="3324483"/>
                </a:lnTo>
                <a:lnTo>
                  <a:pt x="0" y="3324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6879300"/>
            <a:ext cx="5845948" cy="3407700"/>
          </a:xfrm>
          <a:custGeom>
            <a:avLst/>
            <a:gdLst/>
            <a:ahLst/>
            <a:cxnLst/>
            <a:rect l="l" t="t" r="r" b="b"/>
            <a:pathLst>
              <a:path w="5845948" h="3407700">
                <a:moveTo>
                  <a:pt x="0" y="0"/>
                </a:moveTo>
                <a:lnTo>
                  <a:pt x="5845948" y="0"/>
                </a:lnTo>
                <a:lnTo>
                  <a:pt x="5845948" y="3407700"/>
                </a:lnTo>
                <a:lnTo>
                  <a:pt x="0" y="3407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3612785"/>
            <a:ext cx="3206404" cy="6674215"/>
          </a:xfrm>
          <a:custGeom>
            <a:avLst/>
            <a:gdLst/>
            <a:ahLst/>
            <a:cxnLst/>
            <a:rect l="l" t="t" r="r" b="b"/>
            <a:pathLst>
              <a:path w="3206404" h="6674215">
                <a:moveTo>
                  <a:pt x="0" y="0"/>
                </a:moveTo>
                <a:lnTo>
                  <a:pt x="3206404" y="0"/>
                </a:lnTo>
                <a:lnTo>
                  <a:pt x="3206404" y="6674215"/>
                </a:lnTo>
                <a:lnTo>
                  <a:pt x="0" y="6674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158624" y="753511"/>
            <a:ext cx="8513102" cy="127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00"/>
              </a:lnSpc>
            </a:pPr>
            <a:r>
              <a:rPr lang="en-US" sz="7000">
                <a:solidFill>
                  <a:srgbClr val="000000"/>
                </a:solidFill>
                <a:latin typeface="Telegraf 2 Bold"/>
              </a:rPr>
              <a:t>RESULT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351" y="1120987"/>
            <a:ext cx="1012573" cy="8758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782" y="2652395"/>
            <a:ext cx="11839459" cy="489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2"/>
              </a:rPr>
              <a:t>CA3130 IC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2"/>
              </a:rPr>
              <a:t>NE555 IC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2"/>
              </a:rPr>
              <a:t>Resistors (2.2MΩ, 100KΩ, 10KΩ,1KΩ )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2"/>
              </a:rPr>
              <a:t>Capacitors (10µF 50V, 100µF 63V, 104pF, 0.22µF / 224pF, 47pF)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2"/>
              </a:rPr>
              <a:t>Buzzer BC548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2"/>
              </a:rPr>
              <a:t>Transistor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2"/>
              </a:rPr>
              <a:t>LED(light-emitting </a:t>
            </a:r>
            <a:r>
              <a:rPr lang="en-US" sz="2799">
                <a:solidFill>
                  <a:srgbClr val="000000"/>
                </a:solidFill>
                <a:latin typeface="Canva Sans 2"/>
                <a:hlinkClick r:id="rId3" tooltip="https://www.google.com/search?sca_esv=596971449&amp;rlz=1C1VDKB_enBD1077BD1077&amp;sxsrf=ACQVn09dwO4de0bBdw25J98K9DJm8NtVNQ:1704828045114&amp;q=diode&amp;si=AKbGX_oRjcCPa5QPMQwD2ABTMArQjtB0p1FiMakthT_CewteCIHQUAwEyHWziHijQSMzpehYqEqgbMeVJrs0a_xEu4aDPBk55w%3D%3D&amp;expnd=1"/>
              </a:rPr>
              <a:t>diode</a:t>
            </a:r>
            <a:r>
              <a:rPr lang="en-US" sz="2799">
                <a:solidFill>
                  <a:srgbClr val="000000"/>
                </a:solidFill>
                <a:latin typeface="Canva Sans 2"/>
              </a:rPr>
              <a:t>)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2"/>
              </a:rPr>
              <a:t>Breadboard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2"/>
              </a:rPr>
              <a:t>some connecting wire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Canva Sans 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76325" y="809625"/>
            <a:ext cx="9083300" cy="127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00"/>
              </a:lnSpc>
            </a:pPr>
            <a:r>
              <a:rPr lang="en-US" sz="7000">
                <a:solidFill>
                  <a:srgbClr val="000000"/>
                </a:solidFill>
                <a:latin typeface="Telegraf 2 Bold"/>
              </a:rPr>
              <a:t>EQUIPMENT IN USE</a:t>
            </a:r>
          </a:p>
        </p:txBody>
      </p:sp>
      <p:sp>
        <p:nvSpPr>
          <p:cNvPr id="7" name="Freeform 7"/>
          <p:cNvSpPr/>
          <p:nvPr/>
        </p:nvSpPr>
        <p:spPr>
          <a:xfrm>
            <a:off x="13643548" y="5642548"/>
            <a:ext cx="4644452" cy="4644452"/>
          </a:xfrm>
          <a:custGeom>
            <a:avLst/>
            <a:gdLst/>
            <a:ahLst/>
            <a:cxnLst/>
            <a:rect l="l" t="t" r="r" b="b"/>
            <a:pathLst>
              <a:path w="4644452" h="4644452">
                <a:moveTo>
                  <a:pt x="0" y="0"/>
                </a:moveTo>
                <a:lnTo>
                  <a:pt x="4644452" y="0"/>
                </a:lnTo>
                <a:lnTo>
                  <a:pt x="4644452" y="4644452"/>
                </a:lnTo>
                <a:lnTo>
                  <a:pt x="0" y="4644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72200"/>
            <a:ext cx="5985164" cy="4114800"/>
          </a:xfrm>
          <a:custGeom>
            <a:avLst/>
            <a:gdLst/>
            <a:ahLst/>
            <a:cxnLst/>
            <a:rect l="l" t="t" r="r" b="b"/>
            <a:pathLst>
              <a:path w="5985164" h="4114800">
                <a:moveTo>
                  <a:pt x="0" y="0"/>
                </a:moveTo>
                <a:lnTo>
                  <a:pt x="5985164" y="0"/>
                </a:lnTo>
                <a:lnTo>
                  <a:pt x="59851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1072435" cy="1059030"/>
          </a:xfrm>
          <a:custGeom>
            <a:avLst/>
            <a:gdLst/>
            <a:ahLst/>
            <a:cxnLst/>
            <a:rect l="l" t="t" r="r" b="b"/>
            <a:pathLst>
              <a:path w="1072435" h="1059030">
                <a:moveTo>
                  <a:pt x="0" y="0"/>
                </a:moveTo>
                <a:lnTo>
                  <a:pt x="1072435" y="0"/>
                </a:lnTo>
                <a:lnTo>
                  <a:pt x="1072435" y="1059030"/>
                </a:lnTo>
                <a:lnTo>
                  <a:pt x="0" y="1059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36536" y="809625"/>
            <a:ext cx="14085729" cy="127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00"/>
              </a:lnSpc>
            </a:pPr>
            <a:r>
              <a:rPr lang="en-US" sz="7000">
                <a:solidFill>
                  <a:srgbClr val="000000"/>
                </a:solidFill>
                <a:latin typeface="Telegraf 2 Bold"/>
              </a:rPr>
              <a:t>LIMITATION &amp; FUTURE SCOPE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5753" y="3016230"/>
            <a:ext cx="295851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League Spartan"/>
              </a:rPr>
              <a:t>LIMITATION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5753" y="6145338"/>
            <a:ext cx="361819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eague Spartan"/>
              </a:rPr>
              <a:t>FUTURE SCOPE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5753" y="3658897"/>
            <a:ext cx="10792479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Limited Range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Amplification Gap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Dependency on Transistor Type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Increased Complexity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5753" y="6619875"/>
            <a:ext cx="7097307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Extended Detection Range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Frequency Range Expansion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Comprehensive Improvements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Adaptability to Emerging Technologies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28950"/>
            <a:ext cx="84238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The Mobile Phone Detector project provides hands-on learning, theoretical understanding, and innovation, fostering practical skills and advancing computational systems.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67371" y="5636218"/>
            <a:ext cx="890865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Holistic Learning Experience</a:t>
            </a: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Reliability-Advancement Balance</a:t>
            </a: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2"/>
              </a:rPr>
              <a:t>Educational Impact</a:t>
            </a:r>
          </a:p>
        </p:txBody>
      </p:sp>
      <p:sp>
        <p:nvSpPr>
          <p:cNvPr id="6" name="Freeform 6"/>
          <p:cNvSpPr/>
          <p:nvPr/>
        </p:nvSpPr>
        <p:spPr>
          <a:xfrm>
            <a:off x="14270926" y="6172200"/>
            <a:ext cx="4017073" cy="4114800"/>
          </a:xfrm>
          <a:custGeom>
            <a:avLst/>
            <a:gdLst/>
            <a:ahLst/>
            <a:cxnLst/>
            <a:rect l="l" t="t" r="r" b="b"/>
            <a:pathLst>
              <a:path w="4017073" h="4114800">
                <a:moveTo>
                  <a:pt x="0" y="0"/>
                </a:moveTo>
                <a:lnTo>
                  <a:pt x="4017074" y="0"/>
                </a:lnTo>
                <a:lnTo>
                  <a:pt x="40170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750925" cy="1084369"/>
          </a:xfrm>
          <a:custGeom>
            <a:avLst/>
            <a:gdLst/>
            <a:ahLst/>
            <a:cxnLst/>
            <a:rect l="l" t="t" r="r" b="b"/>
            <a:pathLst>
              <a:path w="750925" h="1084369">
                <a:moveTo>
                  <a:pt x="0" y="0"/>
                </a:moveTo>
                <a:lnTo>
                  <a:pt x="750925" y="0"/>
                </a:lnTo>
                <a:lnTo>
                  <a:pt x="750925" y="1084369"/>
                </a:lnTo>
                <a:lnTo>
                  <a:pt x="0" y="1084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02729" y="833544"/>
            <a:ext cx="6380863" cy="127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00"/>
              </a:lnSpc>
            </a:pPr>
            <a:r>
              <a:rPr lang="en-US" sz="7000">
                <a:solidFill>
                  <a:srgbClr val="000000"/>
                </a:solidFill>
                <a:latin typeface="Telegraf 2 Bold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6450" y="9936486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4504221"/>
            <a:ext cx="7988149" cy="2699862"/>
            <a:chOff x="0" y="0"/>
            <a:chExt cx="10650866" cy="3599816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0650866" cy="2840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74"/>
                </a:lnSpc>
              </a:pPr>
              <a:r>
                <a:rPr lang="en-US" sz="7874">
                  <a:solidFill>
                    <a:srgbClr val="000000"/>
                  </a:solidFill>
                  <a:latin typeface="Poppins Bold"/>
                </a:rPr>
                <a:t>Thanks for Watching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044822"/>
              <a:ext cx="10650866" cy="55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7"/>
                </a:lnSpc>
              </a:pPr>
              <a:r>
                <a:rPr lang="en-US" sz="2362">
                  <a:solidFill>
                    <a:srgbClr val="000000"/>
                  </a:solidFill>
                  <a:latin typeface="Poppins"/>
                </a:rPr>
                <a:t>Any Question, Just Ask don't be shy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820218"/>
            <a:ext cx="2264206" cy="1684004"/>
          </a:xfrm>
          <a:custGeom>
            <a:avLst/>
            <a:gdLst/>
            <a:ahLst/>
            <a:cxnLst/>
            <a:rect l="l" t="t" r="r" b="b"/>
            <a:pathLst>
              <a:path w="2264206" h="1684004">
                <a:moveTo>
                  <a:pt x="0" y="0"/>
                </a:moveTo>
                <a:lnTo>
                  <a:pt x="2264206" y="0"/>
                </a:lnTo>
                <a:lnTo>
                  <a:pt x="2264206" y="1684003"/>
                </a:lnTo>
                <a:lnTo>
                  <a:pt x="0" y="168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072983" y="3662220"/>
            <a:ext cx="4215017" cy="6624780"/>
          </a:xfrm>
          <a:custGeom>
            <a:avLst/>
            <a:gdLst/>
            <a:ahLst/>
            <a:cxnLst/>
            <a:rect l="l" t="t" r="r" b="b"/>
            <a:pathLst>
              <a:path w="4215017" h="6624780">
                <a:moveTo>
                  <a:pt x="0" y="0"/>
                </a:moveTo>
                <a:lnTo>
                  <a:pt x="4215017" y="0"/>
                </a:lnTo>
                <a:lnTo>
                  <a:pt x="4215017" y="6624780"/>
                </a:lnTo>
                <a:lnTo>
                  <a:pt x="0" y="6624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242710" y="2903076"/>
            <a:ext cx="7315200" cy="2083369"/>
          </a:xfrm>
          <a:custGeom>
            <a:avLst/>
            <a:gdLst/>
            <a:ahLst/>
            <a:cxnLst/>
            <a:rect l="l" t="t" r="r" b="b"/>
            <a:pathLst>
              <a:path w="7315200" h="2083369">
                <a:moveTo>
                  <a:pt x="0" y="0"/>
                </a:moveTo>
                <a:lnTo>
                  <a:pt x="7315200" y="0"/>
                </a:lnTo>
                <a:lnTo>
                  <a:pt x="7315200" y="2083369"/>
                </a:lnTo>
                <a:lnTo>
                  <a:pt x="0" y="20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31167" y="3221810"/>
            <a:ext cx="7287270" cy="7287270"/>
          </a:xfrm>
          <a:custGeom>
            <a:avLst/>
            <a:gdLst/>
            <a:ahLst/>
            <a:cxnLst/>
            <a:rect l="l" t="t" r="r" b="b"/>
            <a:pathLst>
              <a:path w="7287270" h="7287270">
                <a:moveTo>
                  <a:pt x="0" y="0"/>
                </a:moveTo>
                <a:lnTo>
                  <a:pt x="7287270" y="0"/>
                </a:lnTo>
                <a:lnTo>
                  <a:pt x="7287270" y="7287270"/>
                </a:lnTo>
                <a:lnTo>
                  <a:pt x="0" y="7287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30384" y="4986445"/>
            <a:ext cx="9227232" cy="1879000"/>
          </a:xfrm>
          <a:custGeom>
            <a:avLst/>
            <a:gdLst/>
            <a:ahLst/>
            <a:cxnLst/>
            <a:rect l="l" t="t" r="r" b="b"/>
            <a:pathLst>
              <a:path w="9227232" h="1879000">
                <a:moveTo>
                  <a:pt x="0" y="0"/>
                </a:moveTo>
                <a:lnTo>
                  <a:pt x="9227232" y="0"/>
                </a:lnTo>
                <a:lnTo>
                  <a:pt x="9227232" y="1879000"/>
                </a:lnTo>
                <a:lnTo>
                  <a:pt x="0" y="1879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8252460"/>
            <a:ext cx="7315200" cy="2011680"/>
          </a:xfrm>
          <a:custGeom>
            <a:avLst/>
            <a:gdLst/>
            <a:ahLst/>
            <a:cxnLst/>
            <a:rect l="l" t="t" r="r" b="b"/>
            <a:pathLst>
              <a:path w="7315200" h="2011680">
                <a:moveTo>
                  <a:pt x="0" y="0"/>
                </a:moveTo>
                <a:lnTo>
                  <a:pt x="7315200" y="0"/>
                </a:lnTo>
                <a:lnTo>
                  <a:pt x="7315200" y="2011680"/>
                </a:lnTo>
                <a:lnTo>
                  <a:pt x="0" y="2011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12274" y="3410590"/>
            <a:ext cx="14776072" cy="95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0"/>
              </a:lnSpc>
              <a:spcBef>
                <a:spcPct val="0"/>
              </a:spcBef>
            </a:pPr>
            <a:r>
              <a:rPr lang="en-US" sz="5564">
                <a:solidFill>
                  <a:srgbClr val="000000"/>
                </a:solidFill>
                <a:latin typeface="Fiona"/>
              </a:rPr>
              <a:t>Welcome To Our Presentation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38709" y="5507200"/>
            <a:ext cx="792320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E6E6E6"/>
                </a:solidFill>
                <a:latin typeface="Fiona"/>
              </a:rPr>
              <a:t>Mobile Phone Detector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530647" y="5545246"/>
            <a:ext cx="2129615" cy="2583130"/>
            <a:chOff x="0" y="0"/>
            <a:chExt cx="1157357" cy="14038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064958" y="5738326"/>
            <a:ext cx="1006331" cy="1006327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32644" b="-326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545411" y="5545246"/>
            <a:ext cx="2129615" cy="2583130"/>
            <a:chOff x="0" y="0"/>
            <a:chExt cx="1157357" cy="14038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107053" y="5830484"/>
            <a:ext cx="1006331" cy="100632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47" b="-250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46554" y="5545246"/>
            <a:ext cx="2129615" cy="2583130"/>
            <a:chOff x="0" y="0"/>
            <a:chExt cx="1157357" cy="14038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180865" y="5738326"/>
            <a:ext cx="1006331" cy="100632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301" b="-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61317" y="5545246"/>
            <a:ext cx="2129615" cy="2583130"/>
            <a:chOff x="0" y="0"/>
            <a:chExt cx="1157357" cy="14038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222959" y="5830484"/>
            <a:ext cx="1006331" cy="1006327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3110" y="5545246"/>
            <a:ext cx="2129615" cy="2583130"/>
            <a:chOff x="0" y="0"/>
            <a:chExt cx="1157357" cy="14038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07421" y="5738326"/>
            <a:ext cx="1006331" cy="1006327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079" b="-16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587873" y="5545246"/>
            <a:ext cx="2129615" cy="2583130"/>
            <a:chOff x="0" y="0"/>
            <a:chExt cx="1157357" cy="14038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149515" y="5830484"/>
            <a:ext cx="1006331" cy="1006327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3333" b="-133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236311" y="2025544"/>
            <a:ext cx="13815378" cy="160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88"/>
              </a:lnSpc>
            </a:pPr>
            <a:r>
              <a:rPr lang="en-US" sz="9488">
                <a:solidFill>
                  <a:srgbClr val="000000"/>
                </a:solidFill>
                <a:latin typeface="Mont Heavy"/>
              </a:rPr>
              <a:t>The Team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49564" y="6916929"/>
            <a:ext cx="1825462" cy="89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41"/>
              </a:lnSpc>
            </a:pPr>
            <a:r>
              <a:rPr lang="en-US" sz="2141">
                <a:solidFill>
                  <a:srgbClr val="FFBD59"/>
                </a:solidFill>
                <a:latin typeface="Mont Bold"/>
              </a:rPr>
              <a:t>Nujhat Tabasum Tisha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97086" y="6916929"/>
            <a:ext cx="1865326" cy="62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41"/>
              </a:lnSpc>
            </a:pPr>
            <a:r>
              <a:rPr lang="en-US" sz="2141">
                <a:solidFill>
                  <a:srgbClr val="FFBD59"/>
                </a:solidFill>
                <a:latin typeface="Mont Bold"/>
              </a:rPr>
              <a:t>Ashraful Islam Miraj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34800" y="7592305"/>
            <a:ext cx="1521309" cy="27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9"/>
              </a:lnSpc>
            </a:pPr>
            <a:r>
              <a:rPr lang="en-US" sz="1577" spc="315">
                <a:solidFill>
                  <a:srgbClr val="FFFFFF"/>
                </a:solidFill>
                <a:latin typeface="Garet"/>
              </a:rPr>
              <a:t>221902231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849564" y="7711804"/>
            <a:ext cx="1521309" cy="27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9"/>
              </a:lnSpc>
            </a:pPr>
            <a:r>
              <a:rPr lang="en-US" sz="1577" spc="315">
                <a:solidFill>
                  <a:srgbClr val="FFFFFF"/>
                </a:solidFill>
                <a:latin typeface="Garet"/>
              </a:rPr>
              <a:t>221902215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65470" y="6916929"/>
            <a:ext cx="1865326" cy="62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41"/>
              </a:lnSpc>
            </a:pPr>
            <a:r>
              <a:rPr lang="en-US" sz="2141">
                <a:solidFill>
                  <a:srgbClr val="FFBD59"/>
                </a:solidFill>
                <a:latin typeface="Mont Bold"/>
              </a:rPr>
              <a:t>SK. Nafiue Haque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912993" y="6916929"/>
            <a:ext cx="1865326" cy="62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41"/>
              </a:lnSpc>
            </a:pPr>
            <a:r>
              <a:rPr lang="en-US" sz="2141">
                <a:solidFill>
                  <a:srgbClr val="FFBD59"/>
                </a:solidFill>
                <a:latin typeface="Mont"/>
              </a:rPr>
              <a:t>MD. Shamim Reja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950707" y="7592305"/>
            <a:ext cx="1521309" cy="27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9"/>
              </a:lnSpc>
            </a:pPr>
            <a:r>
              <a:rPr lang="en-US" sz="1577" spc="315">
                <a:solidFill>
                  <a:srgbClr val="FFFFFF"/>
                </a:solidFill>
                <a:latin typeface="Garet"/>
              </a:rPr>
              <a:t>221902378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65470" y="7592305"/>
            <a:ext cx="1521309" cy="27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9"/>
              </a:lnSpc>
            </a:pPr>
            <a:r>
              <a:rPr lang="en-US" sz="1577" spc="315">
                <a:solidFill>
                  <a:srgbClr val="FFFFFF"/>
                </a:solidFill>
                <a:latin typeface="Garet"/>
              </a:rPr>
              <a:t>221902009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892026" y="6916929"/>
            <a:ext cx="1865326" cy="62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41"/>
              </a:lnSpc>
            </a:pPr>
            <a:r>
              <a:rPr lang="en-US" sz="2141">
                <a:solidFill>
                  <a:srgbClr val="FFBD59"/>
                </a:solidFill>
                <a:latin typeface="Mont Bold"/>
              </a:rPr>
              <a:t>MD. Zahidul Islam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9549" y="6916929"/>
            <a:ext cx="1865326" cy="62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41"/>
              </a:lnSpc>
            </a:pPr>
            <a:r>
              <a:rPr lang="en-US" sz="2141">
                <a:solidFill>
                  <a:srgbClr val="FFBD59"/>
                </a:solidFill>
                <a:latin typeface="Mont Bold"/>
              </a:rPr>
              <a:t>MD. MAHIM HOSSAIN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77263" y="7592305"/>
            <a:ext cx="1521309" cy="27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9"/>
              </a:lnSpc>
            </a:pPr>
            <a:r>
              <a:rPr lang="en-US" sz="1577" spc="315">
                <a:solidFill>
                  <a:srgbClr val="FFFFFF"/>
                </a:solidFill>
                <a:latin typeface="Garet"/>
              </a:rPr>
              <a:t>221902082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892026" y="7592305"/>
            <a:ext cx="1521309" cy="27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9"/>
              </a:lnSpc>
            </a:pPr>
            <a:r>
              <a:rPr lang="en-US" sz="1577" spc="315">
                <a:solidFill>
                  <a:srgbClr val="FFFFFF"/>
                </a:solidFill>
                <a:latin typeface="Garet"/>
              </a:rPr>
              <a:t>221902091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7655" y="0"/>
            <a:ext cx="2020345" cy="202034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D1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46500" y="1615243"/>
            <a:ext cx="1324644" cy="1162375"/>
          </a:xfrm>
          <a:custGeom>
            <a:avLst/>
            <a:gdLst/>
            <a:ahLst/>
            <a:cxnLst/>
            <a:rect l="l" t="t" r="r" b="b"/>
            <a:pathLst>
              <a:path w="1324644" h="1162375">
                <a:moveTo>
                  <a:pt x="0" y="0"/>
                </a:moveTo>
                <a:lnTo>
                  <a:pt x="1324644" y="0"/>
                </a:lnTo>
                <a:lnTo>
                  <a:pt x="1324644" y="1162375"/>
                </a:lnTo>
                <a:lnTo>
                  <a:pt x="0" y="1162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55929" y="237282"/>
            <a:ext cx="1275294" cy="12752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7981395"/>
            <a:ext cx="2359140" cy="237099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325997" y="3194250"/>
            <a:ext cx="1087664" cy="10876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25997" y="7214696"/>
            <a:ext cx="1087664" cy="108766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325997" y="4508846"/>
            <a:ext cx="1087664" cy="108766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25997" y="5769287"/>
            <a:ext cx="1087664" cy="108766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68513" y="4789113"/>
            <a:ext cx="2998671" cy="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League Spartan"/>
              </a:rPr>
              <a:t>Motivation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12877" y="8664310"/>
            <a:ext cx="1087664" cy="1087664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545642" y="3194250"/>
            <a:ext cx="1087664" cy="1087664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545642" y="7214696"/>
            <a:ext cx="1087664" cy="1087664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545642" y="4508846"/>
            <a:ext cx="1087664" cy="1087664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45642" y="5769287"/>
            <a:ext cx="1087664" cy="1087664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545642" y="8664310"/>
            <a:ext cx="1087664" cy="1087664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272397" y="1748190"/>
            <a:ext cx="751211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League Spartan"/>
              </a:rPr>
              <a:t>TABLE OF CONTENTS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68513" y="3291669"/>
            <a:ext cx="2562081" cy="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League Spartan"/>
              </a:rPr>
              <a:t>Introduction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55962" y="7494963"/>
            <a:ext cx="2233776" cy="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League Spartan"/>
              </a:rPr>
              <a:t>Methodology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158025" y="3295160"/>
            <a:ext cx="1423608" cy="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4361">
                <a:solidFill>
                  <a:srgbClr val="FBFBFB"/>
                </a:solidFill>
                <a:latin typeface="League Spartan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158025" y="7315606"/>
            <a:ext cx="1423608" cy="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4361">
                <a:solidFill>
                  <a:srgbClr val="FBFBFB"/>
                </a:solidFill>
                <a:latin typeface="League Spartan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158025" y="4609757"/>
            <a:ext cx="1423608" cy="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4361">
                <a:solidFill>
                  <a:srgbClr val="FBFBFB"/>
                </a:solidFill>
                <a:latin typeface="League Spartan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68513" y="6049554"/>
            <a:ext cx="2408988" cy="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League Spartan"/>
              </a:rPr>
              <a:t>Objectives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71144" y="5870197"/>
            <a:ext cx="1597368" cy="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4361">
                <a:solidFill>
                  <a:srgbClr val="FBFBFB"/>
                </a:solidFill>
                <a:latin typeface="League Spartan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56119" y="8940932"/>
            <a:ext cx="2233776" cy="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League Spartan"/>
              </a:rPr>
              <a:t>Circuit Diagram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44905" y="8765220"/>
            <a:ext cx="1423608" cy="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4361">
                <a:solidFill>
                  <a:srgbClr val="FBFBFB"/>
                </a:solidFill>
                <a:latin typeface="League Spartan"/>
              </a:rPr>
              <a:t>05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888159" y="3291669"/>
            <a:ext cx="2562081" cy="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League Spartan"/>
              </a:rPr>
              <a:t>Implementation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975607" y="7494963"/>
            <a:ext cx="2233776" cy="72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League Spartan"/>
              </a:rPr>
              <a:t>Limitation &amp; Future Scope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377671" y="3295160"/>
            <a:ext cx="1423608" cy="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4361">
                <a:solidFill>
                  <a:srgbClr val="FBFBFB"/>
                </a:solidFill>
                <a:latin typeface="League Spartan"/>
              </a:rPr>
              <a:t>06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377671" y="7315606"/>
            <a:ext cx="1423608" cy="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4361">
                <a:solidFill>
                  <a:srgbClr val="FBFBFB"/>
                </a:solidFill>
                <a:latin typeface="League Spartan"/>
              </a:rPr>
              <a:t>09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888159" y="4789113"/>
            <a:ext cx="2998671" cy="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League Spartan"/>
              </a:rPr>
              <a:t>Result Analysis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377671" y="4609757"/>
            <a:ext cx="1423608" cy="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4361">
                <a:solidFill>
                  <a:srgbClr val="FBFBFB"/>
                </a:solidFill>
                <a:latin typeface="League Spartan"/>
              </a:rPr>
              <a:t>07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888159" y="6049554"/>
            <a:ext cx="2408988" cy="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League Spartan"/>
              </a:rPr>
              <a:t>Equipment in Use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290790" y="5870197"/>
            <a:ext cx="1597368" cy="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4361">
                <a:solidFill>
                  <a:srgbClr val="FBFBFB"/>
                </a:solidFill>
                <a:latin typeface="League Spartan"/>
              </a:rPr>
              <a:t>08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82253" y="8944878"/>
            <a:ext cx="2233776" cy="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League Spartan"/>
              </a:rPr>
              <a:t>Conclusion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377671" y="8765220"/>
            <a:ext cx="1423608" cy="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4361">
                <a:solidFill>
                  <a:srgbClr val="FBFBFB"/>
                </a:solidFill>
                <a:latin typeface="League Spartan"/>
              </a:rPr>
              <a:t>10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951754" cy="1060450"/>
          </a:xfrm>
          <a:custGeom>
            <a:avLst/>
            <a:gdLst/>
            <a:ahLst/>
            <a:cxnLst/>
            <a:rect l="l" t="t" r="r" b="b"/>
            <a:pathLst>
              <a:path w="951754" h="1060450">
                <a:moveTo>
                  <a:pt x="0" y="0"/>
                </a:moveTo>
                <a:lnTo>
                  <a:pt x="951754" y="0"/>
                </a:lnTo>
                <a:lnTo>
                  <a:pt x="951754" y="1060450"/>
                </a:lnTo>
                <a:lnTo>
                  <a:pt x="0" y="106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69959" y="6172200"/>
            <a:ext cx="6718041" cy="4114800"/>
          </a:xfrm>
          <a:custGeom>
            <a:avLst/>
            <a:gdLst/>
            <a:ahLst/>
            <a:cxnLst/>
            <a:rect l="l" t="t" r="r" b="b"/>
            <a:pathLst>
              <a:path w="6718041" h="4114800">
                <a:moveTo>
                  <a:pt x="0" y="0"/>
                </a:moveTo>
                <a:lnTo>
                  <a:pt x="6718041" y="0"/>
                </a:lnTo>
                <a:lnTo>
                  <a:pt x="6718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290227" y="2633979"/>
            <a:ext cx="13733672" cy="214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2"/>
              </a:lnSpc>
            </a:pPr>
            <a:r>
              <a:rPr lang="en-US" sz="3101">
                <a:solidFill>
                  <a:srgbClr val="000000"/>
                </a:solidFill>
                <a:latin typeface="Open Sans"/>
              </a:rPr>
              <a:t>Introducing the Mobile Phone Detector project, utilizing Computer Architecture principles and the CA3130 operational amplifier IC. This compact device detects mobile phone transmissions within a 1.5-meter range, proving invaluable in restricted areas.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3562" y="1019175"/>
            <a:ext cx="15062912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000000"/>
                </a:solidFill>
                <a:latin typeface="Telegraf 1 Bold"/>
              </a:rPr>
              <a:t>Introduction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16690995" y="0"/>
            <a:ext cx="1597005" cy="18356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270158" y="4067775"/>
            <a:ext cx="3645352" cy="1941692"/>
            <a:chOff x="0" y="0"/>
            <a:chExt cx="1980824" cy="10550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0824" cy="1055083"/>
            </a:xfrm>
            <a:custGeom>
              <a:avLst/>
              <a:gdLst/>
              <a:ahLst/>
              <a:cxnLst/>
              <a:rect l="l" t="t" r="r" b="b"/>
              <a:pathLst>
                <a:path w="1980824" h="1055083">
                  <a:moveTo>
                    <a:pt x="108313" y="0"/>
                  </a:moveTo>
                  <a:lnTo>
                    <a:pt x="1872511" y="0"/>
                  </a:lnTo>
                  <a:cubicBezTo>
                    <a:pt x="1932331" y="0"/>
                    <a:pt x="1980824" y="48493"/>
                    <a:pt x="1980824" y="108313"/>
                  </a:cubicBezTo>
                  <a:lnTo>
                    <a:pt x="1980824" y="946771"/>
                  </a:lnTo>
                  <a:cubicBezTo>
                    <a:pt x="1980824" y="1006590"/>
                    <a:pt x="1932331" y="1055083"/>
                    <a:pt x="1872511" y="1055083"/>
                  </a:cubicBezTo>
                  <a:lnTo>
                    <a:pt x="108313" y="1055083"/>
                  </a:lnTo>
                  <a:cubicBezTo>
                    <a:pt x="48493" y="1055083"/>
                    <a:pt x="0" y="1006590"/>
                    <a:pt x="0" y="946771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80824" cy="1112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15511" y="5594038"/>
            <a:ext cx="3671895" cy="1955830"/>
            <a:chOff x="0" y="0"/>
            <a:chExt cx="1980824" cy="10550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0824" cy="1055083"/>
            </a:xfrm>
            <a:custGeom>
              <a:avLst/>
              <a:gdLst/>
              <a:ahLst/>
              <a:cxnLst/>
              <a:rect l="l" t="t" r="r" b="b"/>
              <a:pathLst>
                <a:path w="1980824" h="1055083">
                  <a:moveTo>
                    <a:pt x="107530" y="0"/>
                  </a:moveTo>
                  <a:lnTo>
                    <a:pt x="1873294" y="0"/>
                  </a:lnTo>
                  <a:cubicBezTo>
                    <a:pt x="1932681" y="0"/>
                    <a:pt x="1980824" y="48143"/>
                    <a:pt x="1980824" y="107530"/>
                  </a:cubicBezTo>
                  <a:lnTo>
                    <a:pt x="1980824" y="947553"/>
                  </a:lnTo>
                  <a:cubicBezTo>
                    <a:pt x="1980824" y="976072"/>
                    <a:pt x="1969495" y="1003423"/>
                    <a:pt x="1949329" y="1023588"/>
                  </a:cubicBezTo>
                  <a:cubicBezTo>
                    <a:pt x="1929163" y="1043754"/>
                    <a:pt x="1901813" y="1055083"/>
                    <a:pt x="1873294" y="1055083"/>
                  </a:cubicBezTo>
                  <a:lnTo>
                    <a:pt x="107530" y="1055083"/>
                  </a:lnTo>
                  <a:cubicBezTo>
                    <a:pt x="48143" y="1055083"/>
                    <a:pt x="0" y="1006941"/>
                    <a:pt x="0" y="947553"/>
                  </a:cubicBezTo>
                  <a:lnTo>
                    <a:pt x="0" y="107530"/>
                  </a:lnTo>
                  <a:cubicBezTo>
                    <a:pt x="0" y="79011"/>
                    <a:pt x="11329" y="51660"/>
                    <a:pt x="31495" y="31495"/>
                  </a:cubicBezTo>
                  <a:cubicBezTo>
                    <a:pt x="51660" y="11329"/>
                    <a:pt x="79011" y="0"/>
                    <a:pt x="1075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980824" cy="1112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44492" y="5792649"/>
            <a:ext cx="3214786" cy="1509820"/>
            <a:chOff x="0" y="0"/>
            <a:chExt cx="1734234" cy="8144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4234" cy="814481"/>
            </a:xfrm>
            <a:custGeom>
              <a:avLst/>
              <a:gdLst/>
              <a:ahLst/>
              <a:cxnLst/>
              <a:rect l="l" t="t" r="r" b="b"/>
              <a:pathLst>
                <a:path w="1734234" h="814481">
                  <a:moveTo>
                    <a:pt x="72247" y="0"/>
                  </a:moveTo>
                  <a:lnTo>
                    <a:pt x="1661987" y="0"/>
                  </a:lnTo>
                  <a:cubicBezTo>
                    <a:pt x="1681148" y="0"/>
                    <a:pt x="1699525" y="7612"/>
                    <a:pt x="1713074" y="21161"/>
                  </a:cubicBezTo>
                  <a:cubicBezTo>
                    <a:pt x="1726622" y="34709"/>
                    <a:pt x="1734234" y="53086"/>
                    <a:pt x="1734234" y="72247"/>
                  </a:cubicBezTo>
                  <a:lnTo>
                    <a:pt x="1734234" y="742234"/>
                  </a:lnTo>
                  <a:cubicBezTo>
                    <a:pt x="1734234" y="761395"/>
                    <a:pt x="1726622" y="779771"/>
                    <a:pt x="1713074" y="793320"/>
                  </a:cubicBezTo>
                  <a:cubicBezTo>
                    <a:pt x="1699525" y="806869"/>
                    <a:pt x="1681148" y="814481"/>
                    <a:pt x="1661987" y="814481"/>
                  </a:cubicBezTo>
                  <a:lnTo>
                    <a:pt x="72247" y="814481"/>
                  </a:lnTo>
                  <a:cubicBezTo>
                    <a:pt x="53086" y="814481"/>
                    <a:pt x="34709" y="806869"/>
                    <a:pt x="21161" y="793320"/>
                  </a:cubicBezTo>
                  <a:cubicBezTo>
                    <a:pt x="7612" y="779771"/>
                    <a:pt x="0" y="761395"/>
                    <a:pt x="0" y="742234"/>
                  </a:cubicBezTo>
                  <a:lnTo>
                    <a:pt x="0" y="72247"/>
                  </a:lnTo>
                  <a:cubicBezTo>
                    <a:pt x="0" y="53086"/>
                    <a:pt x="7612" y="34709"/>
                    <a:pt x="21161" y="21161"/>
                  </a:cubicBezTo>
                  <a:cubicBezTo>
                    <a:pt x="34709" y="7612"/>
                    <a:pt x="53086" y="0"/>
                    <a:pt x="72247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734234" cy="87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97060" y="4289168"/>
            <a:ext cx="3191548" cy="1498907"/>
            <a:chOff x="0" y="0"/>
            <a:chExt cx="1734234" cy="8144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4234" cy="814481"/>
            </a:xfrm>
            <a:custGeom>
              <a:avLst/>
              <a:gdLst/>
              <a:ahLst/>
              <a:cxnLst/>
              <a:rect l="l" t="t" r="r" b="b"/>
              <a:pathLst>
                <a:path w="1734234" h="814481">
                  <a:moveTo>
                    <a:pt x="72773" y="0"/>
                  </a:moveTo>
                  <a:lnTo>
                    <a:pt x="1661461" y="0"/>
                  </a:lnTo>
                  <a:cubicBezTo>
                    <a:pt x="1680762" y="0"/>
                    <a:pt x="1699272" y="7667"/>
                    <a:pt x="1712919" y="21315"/>
                  </a:cubicBezTo>
                  <a:cubicBezTo>
                    <a:pt x="1726567" y="34962"/>
                    <a:pt x="1734234" y="53472"/>
                    <a:pt x="1734234" y="72773"/>
                  </a:cubicBezTo>
                  <a:lnTo>
                    <a:pt x="1734234" y="741708"/>
                  </a:lnTo>
                  <a:cubicBezTo>
                    <a:pt x="1734234" y="761009"/>
                    <a:pt x="1726567" y="779519"/>
                    <a:pt x="1712919" y="793166"/>
                  </a:cubicBezTo>
                  <a:cubicBezTo>
                    <a:pt x="1699272" y="806814"/>
                    <a:pt x="1680762" y="814481"/>
                    <a:pt x="1661461" y="814481"/>
                  </a:cubicBezTo>
                  <a:lnTo>
                    <a:pt x="72773" y="814481"/>
                  </a:lnTo>
                  <a:cubicBezTo>
                    <a:pt x="32581" y="814481"/>
                    <a:pt x="0" y="781899"/>
                    <a:pt x="0" y="741708"/>
                  </a:cubicBezTo>
                  <a:lnTo>
                    <a:pt x="0" y="72773"/>
                  </a:lnTo>
                  <a:cubicBezTo>
                    <a:pt x="0" y="53472"/>
                    <a:pt x="7667" y="34962"/>
                    <a:pt x="21315" y="21315"/>
                  </a:cubicBezTo>
                  <a:cubicBezTo>
                    <a:pt x="34962" y="7667"/>
                    <a:pt x="53472" y="0"/>
                    <a:pt x="72773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734234" cy="87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1137684"/>
            <a:ext cx="913935" cy="842482"/>
          </a:xfrm>
          <a:custGeom>
            <a:avLst/>
            <a:gdLst/>
            <a:ahLst/>
            <a:cxnLst/>
            <a:rect l="l" t="t" r="r" b="b"/>
            <a:pathLst>
              <a:path w="913935" h="842482">
                <a:moveTo>
                  <a:pt x="0" y="0"/>
                </a:moveTo>
                <a:lnTo>
                  <a:pt x="913935" y="0"/>
                </a:lnTo>
                <a:lnTo>
                  <a:pt x="913935" y="842482"/>
                </a:lnTo>
                <a:lnTo>
                  <a:pt x="0" y="84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3587405" y="7302470"/>
            <a:ext cx="3671895" cy="1955830"/>
            <a:chOff x="0" y="0"/>
            <a:chExt cx="1980824" cy="10550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80824" cy="1055083"/>
            </a:xfrm>
            <a:custGeom>
              <a:avLst/>
              <a:gdLst/>
              <a:ahLst/>
              <a:cxnLst/>
              <a:rect l="l" t="t" r="r" b="b"/>
              <a:pathLst>
                <a:path w="1980824" h="1055083">
                  <a:moveTo>
                    <a:pt x="107530" y="0"/>
                  </a:moveTo>
                  <a:lnTo>
                    <a:pt x="1873294" y="0"/>
                  </a:lnTo>
                  <a:cubicBezTo>
                    <a:pt x="1932681" y="0"/>
                    <a:pt x="1980824" y="48143"/>
                    <a:pt x="1980824" y="107530"/>
                  </a:cubicBezTo>
                  <a:lnTo>
                    <a:pt x="1980824" y="947553"/>
                  </a:lnTo>
                  <a:cubicBezTo>
                    <a:pt x="1980824" y="976072"/>
                    <a:pt x="1969495" y="1003423"/>
                    <a:pt x="1949329" y="1023588"/>
                  </a:cubicBezTo>
                  <a:cubicBezTo>
                    <a:pt x="1929163" y="1043754"/>
                    <a:pt x="1901813" y="1055083"/>
                    <a:pt x="1873294" y="1055083"/>
                  </a:cubicBezTo>
                  <a:lnTo>
                    <a:pt x="107530" y="1055083"/>
                  </a:lnTo>
                  <a:cubicBezTo>
                    <a:pt x="48143" y="1055083"/>
                    <a:pt x="0" y="1006941"/>
                    <a:pt x="0" y="947553"/>
                  </a:cubicBezTo>
                  <a:lnTo>
                    <a:pt x="0" y="107530"/>
                  </a:lnTo>
                  <a:cubicBezTo>
                    <a:pt x="0" y="79011"/>
                    <a:pt x="11329" y="51660"/>
                    <a:pt x="31495" y="31495"/>
                  </a:cubicBezTo>
                  <a:cubicBezTo>
                    <a:pt x="51660" y="11329"/>
                    <a:pt x="79011" y="0"/>
                    <a:pt x="1075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980824" cy="1112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16387" y="7501081"/>
            <a:ext cx="3214786" cy="1509820"/>
            <a:chOff x="0" y="0"/>
            <a:chExt cx="1734234" cy="81448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34234" cy="814481"/>
            </a:xfrm>
            <a:custGeom>
              <a:avLst/>
              <a:gdLst/>
              <a:ahLst/>
              <a:cxnLst/>
              <a:rect l="l" t="t" r="r" b="b"/>
              <a:pathLst>
                <a:path w="1734234" h="814481">
                  <a:moveTo>
                    <a:pt x="72247" y="0"/>
                  </a:moveTo>
                  <a:lnTo>
                    <a:pt x="1661987" y="0"/>
                  </a:lnTo>
                  <a:cubicBezTo>
                    <a:pt x="1681148" y="0"/>
                    <a:pt x="1699525" y="7612"/>
                    <a:pt x="1713074" y="21161"/>
                  </a:cubicBezTo>
                  <a:cubicBezTo>
                    <a:pt x="1726622" y="34709"/>
                    <a:pt x="1734234" y="53086"/>
                    <a:pt x="1734234" y="72247"/>
                  </a:cubicBezTo>
                  <a:lnTo>
                    <a:pt x="1734234" y="742234"/>
                  </a:lnTo>
                  <a:cubicBezTo>
                    <a:pt x="1734234" y="761395"/>
                    <a:pt x="1726622" y="779771"/>
                    <a:pt x="1713074" y="793320"/>
                  </a:cubicBezTo>
                  <a:cubicBezTo>
                    <a:pt x="1699525" y="806869"/>
                    <a:pt x="1681148" y="814481"/>
                    <a:pt x="1661987" y="814481"/>
                  </a:cubicBezTo>
                  <a:lnTo>
                    <a:pt x="72247" y="814481"/>
                  </a:lnTo>
                  <a:cubicBezTo>
                    <a:pt x="53086" y="814481"/>
                    <a:pt x="34709" y="806869"/>
                    <a:pt x="21161" y="793320"/>
                  </a:cubicBezTo>
                  <a:cubicBezTo>
                    <a:pt x="7612" y="779771"/>
                    <a:pt x="0" y="761395"/>
                    <a:pt x="0" y="742234"/>
                  </a:cubicBezTo>
                  <a:lnTo>
                    <a:pt x="0" y="72247"/>
                  </a:lnTo>
                  <a:cubicBezTo>
                    <a:pt x="0" y="53086"/>
                    <a:pt x="7612" y="34709"/>
                    <a:pt x="21161" y="21161"/>
                  </a:cubicBezTo>
                  <a:cubicBezTo>
                    <a:pt x="34709" y="7612"/>
                    <a:pt x="53086" y="0"/>
                    <a:pt x="72247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734234" cy="87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99928" y="69489"/>
            <a:ext cx="2188072" cy="217713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653956" y="6213813"/>
            <a:ext cx="2195004" cy="70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Telegraf 1 Bold"/>
              </a:rPr>
              <a:t>Compact Efficiency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12940" y="4680475"/>
            <a:ext cx="2559790" cy="70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</a:pPr>
            <a:r>
              <a:rPr lang="en-US" sz="2400">
                <a:solidFill>
                  <a:srgbClr val="FFFFFF"/>
                </a:solidFill>
                <a:latin typeface="Telegraf 1 Bold"/>
              </a:rPr>
              <a:t>Security Enhancement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17019" y="1019175"/>
            <a:ext cx="15062912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000000"/>
                </a:solidFill>
                <a:latin typeface="Telegraf 1 Bold"/>
              </a:rPr>
              <a:t>Motivation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25851" y="7922245"/>
            <a:ext cx="2195004" cy="70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Telegraf 1 Bold"/>
              </a:rPr>
              <a:t>Technological Response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036971" y="5343974"/>
            <a:ext cx="0" cy="3811270"/>
          </a:xfrm>
          <a:prstGeom prst="line">
            <a:avLst/>
          </a:prstGeom>
          <a:ln w="2857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11679529" y="5343974"/>
            <a:ext cx="0" cy="3811270"/>
          </a:xfrm>
          <a:prstGeom prst="line">
            <a:avLst/>
          </a:prstGeom>
          <a:ln w="2857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10066"/>
            <a:ext cx="18288000" cy="2525115"/>
            <a:chOff x="0" y="0"/>
            <a:chExt cx="4816593" cy="6650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65051"/>
            </a:xfrm>
            <a:custGeom>
              <a:avLst/>
              <a:gdLst/>
              <a:ahLst/>
              <a:cxnLst/>
              <a:rect l="l" t="t" r="r" b="b"/>
              <a:pathLst>
                <a:path w="4816592" h="665051">
                  <a:moveTo>
                    <a:pt x="0" y="0"/>
                  </a:moveTo>
                  <a:lnTo>
                    <a:pt x="4816592" y="0"/>
                  </a:lnTo>
                  <a:lnTo>
                    <a:pt x="4816592" y="665051"/>
                  </a:lnTo>
                  <a:lnTo>
                    <a:pt x="0" y="665051"/>
                  </a:ln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4816593" cy="67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09700" y="3362774"/>
            <a:ext cx="1052311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50"/>
              </a:lnSpc>
            </a:pPr>
            <a:r>
              <a:rPr lang="en-US" sz="7500">
                <a:solidFill>
                  <a:srgbClr val="000000"/>
                </a:solidFill>
                <a:latin typeface="Telegraf 1 Bold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0701" y="6486974"/>
            <a:ext cx="466148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432284"/>
                </a:solidFill>
                <a:latin typeface="Telegraf 1 Bold"/>
              </a:rPr>
              <a:t>To Foster Practical Skills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0701" y="5277299"/>
            <a:ext cx="16094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671C3"/>
                </a:solidFill>
                <a:latin typeface="Telegraf 1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13259" y="5286824"/>
            <a:ext cx="187774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671C3"/>
                </a:solidFill>
                <a:latin typeface="Telegraf 1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55816" y="5286824"/>
            <a:ext cx="165155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671C3"/>
                </a:solidFill>
                <a:latin typeface="Telegraf 1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3259" y="6486974"/>
            <a:ext cx="466148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432284"/>
                </a:solidFill>
                <a:latin typeface="Telegraf 1 Bold"/>
              </a:rPr>
              <a:t>To Deepen Component Understanding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55816" y="6486974"/>
            <a:ext cx="466148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432284"/>
                </a:solidFill>
                <a:latin typeface="Telegraf 1 Bold"/>
              </a:rPr>
              <a:t>To Drive Innovation and Advancements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904241" y="1005840"/>
            <a:ext cx="4880928" cy="3499934"/>
          </a:xfrm>
          <a:custGeom>
            <a:avLst/>
            <a:gdLst/>
            <a:ahLst/>
            <a:cxnLst/>
            <a:rect l="l" t="t" r="r" b="b"/>
            <a:pathLst>
              <a:path w="4880928" h="3499934">
                <a:moveTo>
                  <a:pt x="0" y="0"/>
                </a:moveTo>
                <a:lnTo>
                  <a:pt x="4880928" y="0"/>
                </a:lnTo>
                <a:lnTo>
                  <a:pt x="4880928" y="3499934"/>
                </a:lnTo>
                <a:lnTo>
                  <a:pt x="0" y="349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8" r="-401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83531" y="7415496"/>
            <a:ext cx="3134270" cy="1503950"/>
            <a:chOff x="0" y="0"/>
            <a:chExt cx="1109790" cy="5325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9790" cy="532522"/>
            </a:xfrm>
            <a:custGeom>
              <a:avLst/>
              <a:gdLst/>
              <a:ahLst/>
              <a:cxnLst/>
              <a:rect l="l" t="t" r="r" b="b"/>
              <a:pathLst>
                <a:path w="1109790" h="532522">
                  <a:moveTo>
                    <a:pt x="49402" y="0"/>
                  </a:moveTo>
                  <a:lnTo>
                    <a:pt x="1060388" y="0"/>
                  </a:lnTo>
                  <a:cubicBezTo>
                    <a:pt x="1073490" y="0"/>
                    <a:pt x="1086056" y="5205"/>
                    <a:pt x="1095320" y="14469"/>
                  </a:cubicBezTo>
                  <a:cubicBezTo>
                    <a:pt x="1104585" y="23734"/>
                    <a:pt x="1109790" y="36300"/>
                    <a:pt x="1109790" y="49402"/>
                  </a:cubicBezTo>
                  <a:lnTo>
                    <a:pt x="1109790" y="483120"/>
                  </a:lnTo>
                  <a:cubicBezTo>
                    <a:pt x="1109790" y="510404"/>
                    <a:pt x="1087672" y="532522"/>
                    <a:pt x="1060388" y="532522"/>
                  </a:cubicBezTo>
                  <a:lnTo>
                    <a:pt x="49402" y="532522"/>
                  </a:lnTo>
                  <a:cubicBezTo>
                    <a:pt x="22118" y="532522"/>
                    <a:pt x="0" y="510404"/>
                    <a:pt x="0" y="483120"/>
                  </a:cubicBezTo>
                  <a:lnTo>
                    <a:pt x="0" y="49402"/>
                  </a:lnTo>
                  <a:cubicBezTo>
                    <a:pt x="0" y="22118"/>
                    <a:pt x="22118" y="0"/>
                    <a:pt x="49402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09790" cy="5515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110388"/>
            <a:ext cx="979625" cy="979625"/>
          </a:xfrm>
          <a:custGeom>
            <a:avLst/>
            <a:gdLst/>
            <a:ahLst/>
            <a:cxnLst/>
            <a:rect l="l" t="t" r="r" b="b"/>
            <a:pathLst>
              <a:path w="979625" h="979625">
                <a:moveTo>
                  <a:pt x="0" y="0"/>
                </a:moveTo>
                <a:lnTo>
                  <a:pt x="979625" y="0"/>
                </a:lnTo>
                <a:lnTo>
                  <a:pt x="979625" y="979624"/>
                </a:lnTo>
                <a:lnTo>
                  <a:pt x="0" y="97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040301" y="3749504"/>
            <a:ext cx="3134270" cy="1503950"/>
            <a:chOff x="0" y="0"/>
            <a:chExt cx="1109790" cy="5325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9790" cy="532522"/>
            </a:xfrm>
            <a:custGeom>
              <a:avLst/>
              <a:gdLst/>
              <a:ahLst/>
              <a:cxnLst/>
              <a:rect l="l" t="t" r="r" b="b"/>
              <a:pathLst>
                <a:path w="1109790" h="532522">
                  <a:moveTo>
                    <a:pt x="49402" y="0"/>
                  </a:moveTo>
                  <a:lnTo>
                    <a:pt x="1060388" y="0"/>
                  </a:lnTo>
                  <a:cubicBezTo>
                    <a:pt x="1073490" y="0"/>
                    <a:pt x="1086056" y="5205"/>
                    <a:pt x="1095320" y="14469"/>
                  </a:cubicBezTo>
                  <a:cubicBezTo>
                    <a:pt x="1104585" y="23734"/>
                    <a:pt x="1109790" y="36300"/>
                    <a:pt x="1109790" y="49402"/>
                  </a:cubicBezTo>
                  <a:lnTo>
                    <a:pt x="1109790" y="483120"/>
                  </a:lnTo>
                  <a:cubicBezTo>
                    <a:pt x="1109790" y="510404"/>
                    <a:pt x="1087672" y="532522"/>
                    <a:pt x="1060388" y="532522"/>
                  </a:cubicBezTo>
                  <a:lnTo>
                    <a:pt x="49402" y="532522"/>
                  </a:lnTo>
                  <a:cubicBezTo>
                    <a:pt x="22118" y="532522"/>
                    <a:pt x="0" y="510404"/>
                    <a:pt x="0" y="483120"/>
                  </a:cubicBezTo>
                  <a:lnTo>
                    <a:pt x="0" y="49402"/>
                  </a:lnTo>
                  <a:cubicBezTo>
                    <a:pt x="0" y="22118"/>
                    <a:pt x="22118" y="0"/>
                    <a:pt x="49402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09790" cy="5515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92824" y="7419201"/>
            <a:ext cx="3134270" cy="1503950"/>
            <a:chOff x="0" y="0"/>
            <a:chExt cx="1109790" cy="5325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9790" cy="532522"/>
            </a:xfrm>
            <a:custGeom>
              <a:avLst/>
              <a:gdLst/>
              <a:ahLst/>
              <a:cxnLst/>
              <a:rect l="l" t="t" r="r" b="b"/>
              <a:pathLst>
                <a:path w="1109790" h="532522">
                  <a:moveTo>
                    <a:pt x="49402" y="0"/>
                  </a:moveTo>
                  <a:lnTo>
                    <a:pt x="1060388" y="0"/>
                  </a:lnTo>
                  <a:cubicBezTo>
                    <a:pt x="1073490" y="0"/>
                    <a:pt x="1086056" y="5205"/>
                    <a:pt x="1095320" y="14469"/>
                  </a:cubicBezTo>
                  <a:cubicBezTo>
                    <a:pt x="1104585" y="23734"/>
                    <a:pt x="1109790" y="36300"/>
                    <a:pt x="1109790" y="49402"/>
                  </a:cubicBezTo>
                  <a:lnTo>
                    <a:pt x="1109790" y="483120"/>
                  </a:lnTo>
                  <a:cubicBezTo>
                    <a:pt x="1109790" y="510404"/>
                    <a:pt x="1087672" y="532522"/>
                    <a:pt x="1060388" y="532522"/>
                  </a:cubicBezTo>
                  <a:lnTo>
                    <a:pt x="49402" y="532522"/>
                  </a:lnTo>
                  <a:cubicBezTo>
                    <a:pt x="22118" y="532522"/>
                    <a:pt x="0" y="510404"/>
                    <a:pt x="0" y="483120"/>
                  </a:cubicBezTo>
                  <a:lnTo>
                    <a:pt x="0" y="49402"/>
                  </a:lnTo>
                  <a:cubicBezTo>
                    <a:pt x="0" y="22118"/>
                    <a:pt x="22118" y="0"/>
                    <a:pt x="49402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09790" cy="5515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55648" y="3749504"/>
            <a:ext cx="3134270" cy="1503950"/>
            <a:chOff x="0" y="0"/>
            <a:chExt cx="1109790" cy="5325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9790" cy="532522"/>
            </a:xfrm>
            <a:custGeom>
              <a:avLst/>
              <a:gdLst/>
              <a:ahLst/>
              <a:cxnLst/>
              <a:rect l="l" t="t" r="r" b="b"/>
              <a:pathLst>
                <a:path w="1109790" h="532522">
                  <a:moveTo>
                    <a:pt x="49402" y="0"/>
                  </a:moveTo>
                  <a:lnTo>
                    <a:pt x="1060388" y="0"/>
                  </a:lnTo>
                  <a:cubicBezTo>
                    <a:pt x="1073490" y="0"/>
                    <a:pt x="1086056" y="5205"/>
                    <a:pt x="1095320" y="14469"/>
                  </a:cubicBezTo>
                  <a:cubicBezTo>
                    <a:pt x="1104585" y="23734"/>
                    <a:pt x="1109790" y="36300"/>
                    <a:pt x="1109790" y="49402"/>
                  </a:cubicBezTo>
                  <a:lnTo>
                    <a:pt x="1109790" y="483120"/>
                  </a:lnTo>
                  <a:cubicBezTo>
                    <a:pt x="1109790" y="510404"/>
                    <a:pt x="1087672" y="532522"/>
                    <a:pt x="1060388" y="532522"/>
                  </a:cubicBezTo>
                  <a:lnTo>
                    <a:pt x="49402" y="532522"/>
                  </a:lnTo>
                  <a:cubicBezTo>
                    <a:pt x="22118" y="532522"/>
                    <a:pt x="0" y="510404"/>
                    <a:pt x="0" y="483120"/>
                  </a:cubicBezTo>
                  <a:lnTo>
                    <a:pt x="0" y="49402"/>
                  </a:lnTo>
                  <a:cubicBezTo>
                    <a:pt x="0" y="22118"/>
                    <a:pt x="22118" y="0"/>
                    <a:pt x="49402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109790" cy="5515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24012" y="3749504"/>
            <a:ext cx="3134270" cy="1503950"/>
            <a:chOff x="0" y="0"/>
            <a:chExt cx="1109790" cy="5325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9790" cy="532522"/>
            </a:xfrm>
            <a:custGeom>
              <a:avLst/>
              <a:gdLst/>
              <a:ahLst/>
              <a:cxnLst/>
              <a:rect l="l" t="t" r="r" b="b"/>
              <a:pathLst>
                <a:path w="1109790" h="532522">
                  <a:moveTo>
                    <a:pt x="49402" y="0"/>
                  </a:moveTo>
                  <a:lnTo>
                    <a:pt x="1060388" y="0"/>
                  </a:lnTo>
                  <a:cubicBezTo>
                    <a:pt x="1073490" y="0"/>
                    <a:pt x="1086056" y="5205"/>
                    <a:pt x="1095320" y="14469"/>
                  </a:cubicBezTo>
                  <a:cubicBezTo>
                    <a:pt x="1104585" y="23734"/>
                    <a:pt x="1109790" y="36300"/>
                    <a:pt x="1109790" y="49402"/>
                  </a:cubicBezTo>
                  <a:lnTo>
                    <a:pt x="1109790" y="483120"/>
                  </a:lnTo>
                  <a:cubicBezTo>
                    <a:pt x="1109790" y="510404"/>
                    <a:pt x="1087672" y="532522"/>
                    <a:pt x="1060388" y="532522"/>
                  </a:cubicBezTo>
                  <a:lnTo>
                    <a:pt x="49402" y="532522"/>
                  </a:lnTo>
                  <a:cubicBezTo>
                    <a:pt x="22118" y="532522"/>
                    <a:pt x="0" y="510404"/>
                    <a:pt x="0" y="483120"/>
                  </a:cubicBezTo>
                  <a:lnTo>
                    <a:pt x="0" y="49402"/>
                  </a:lnTo>
                  <a:cubicBezTo>
                    <a:pt x="0" y="22118"/>
                    <a:pt x="22118" y="0"/>
                    <a:pt x="49402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109790" cy="5515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87551" y="4015020"/>
            <a:ext cx="2162042" cy="97291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21490" y="4015020"/>
            <a:ext cx="2162042" cy="97291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11249873" y="7681012"/>
            <a:ext cx="2162042" cy="97291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3904519" y="5848016"/>
            <a:ext cx="2162042" cy="972919"/>
          </a:xfrm>
          <a:prstGeom prst="rect">
            <a:avLst/>
          </a:prstGeom>
        </p:spPr>
      </p:pic>
      <p:sp>
        <p:nvSpPr>
          <p:cNvPr id="22" name="Freeform 22"/>
          <p:cNvSpPr/>
          <p:nvPr/>
        </p:nvSpPr>
        <p:spPr>
          <a:xfrm>
            <a:off x="0" y="7187207"/>
            <a:ext cx="5071236" cy="3099793"/>
          </a:xfrm>
          <a:custGeom>
            <a:avLst/>
            <a:gdLst/>
            <a:ahLst/>
            <a:cxnLst/>
            <a:rect l="l" t="t" r="r" b="b"/>
            <a:pathLst>
              <a:path w="5071236" h="3099793">
                <a:moveTo>
                  <a:pt x="0" y="0"/>
                </a:moveTo>
                <a:lnTo>
                  <a:pt x="5071236" y="0"/>
                </a:lnTo>
                <a:lnTo>
                  <a:pt x="5071236" y="3099793"/>
                </a:lnTo>
                <a:lnTo>
                  <a:pt x="0" y="3099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196799" y="1028700"/>
            <a:ext cx="671633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000000"/>
                </a:solidFill>
                <a:latin typeface="Telegraf 1 Bold"/>
              </a:rPr>
              <a:t>Methodology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79876" y="7839667"/>
            <a:ext cx="1941581" cy="58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Telegraf 1 Bold"/>
              </a:rPr>
              <a:t>OUTPUT STAGE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64751" y="4173675"/>
            <a:ext cx="1941581" cy="58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Telegraf 1 Bold"/>
              </a:rPr>
              <a:t>LC TUNER CIRCUIT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14750" y="7747122"/>
            <a:ext cx="1941581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Telegraf 1 Bold"/>
              </a:rPr>
              <a:t>555</a:t>
            </a:r>
          </a:p>
          <a:p>
            <a:pPr algn="ctr"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Telegraf 1 Bold"/>
              </a:rPr>
              <a:t>MONOSHOT</a:t>
            </a:r>
          </a:p>
          <a:p>
            <a:pPr algn="ctr"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Telegraf 1 Bold"/>
              </a:rPr>
              <a:t>CIRCUIT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51993" y="4331336"/>
            <a:ext cx="1941581" cy="31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Telegraf 1 Bold"/>
              </a:rPr>
              <a:t>ANTENNA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30618" y="4034070"/>
            <a:ext cx="1941581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Telegraf 1 Bold"/>
              </a:rPr>
              <a:t>CURRENT TO VOLTAGE CONVERTER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27130" y="2743790"/>
            <a:ext cx="10532170" cy="6514510"/>
          </a:xfrm>
          <a:custGeom>
            <a:avLst/>
            <a:gdLst/>
            <a:ahLst/>
            <a:cxnLst/>
            <a:rect l="l" t="t" r="r" b="b"/>
            <a:pathLst>
              <a:path w="10532170" h="6514510">
                <a:moveTo>
                  <a:pt x="0" y="0"/>
                </a:moveTo>
                <a:lnTo>
                  <a:pt x="10532170" y="0"/>
                </a:lnTo>
                <a:lnTo>
                  <a:pt x="10532170" y="6514510"/>
                </a:lnTo>
                <a:lnTo>
                  <a:pt x="0" y="651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887459"/>
            <a:ext cx="944822" cy="908210"/>
          </a:xfrm>
          <a:custGeom>
            <a:avLst/>
            <a:gdLst/>
            <a:ahLst/>
            <a:cxnLst/>
            <a:rect l="l" t="t" r="r" b="b"/>
            <a:pathLst>
              <a:path w="944822" h="908210">
                <a:moveTo>
                  <a:pt x="0" y="0"/>
                </a:moveTo>
                <a:lnTo>
                  <a:pt x="944822" y="0"/>
                </a:lnTo>
                <a:lnTo>
                  <a:pt x="944822" y="908210"/>
                </a:lnTo>
                <a:lnTo>
                  <a:pt x="0" y="90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2736" y="5689297"/>
            <a:ext cx="7545252" cy="4426548"/>
          </a:xfrm>
          <a:custGeom>
            <a:avLst/>
            <a:gdLst/>
            <a:ahLst/>
            <a:cxnLst/>
            <a:rect l="l" t="t" r="r" b="b"/>
            <a:pathLst>
              <a:path w="7545252" h="4426548">
                <a:moveTo>
                  <a:pt x="0" y="0"/>
                </a:moveTo>
                <a:lnTo>
                  <a:pt x="7545253" y="0"/>
                </a:lnTo>
                <a:lnTo>
                  <a:pt x="7545253" y="4426548"/>
                </a:lnTo>
                <a:lnTo>
                  <a:pt x="0" y="44265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67852" y="0"/>
            <a:ext cx="5220148" cy="3042911"/>
          </a:xfrm>
          <a:custGeom>
            <a:avLst/>
            <a:gdLst/>
            <a:ahLst/>
            <a:cxnLst/>
            <a:rect l="l" t="t" r="r" b="b"/>
            <a:pathLst>
              <a:path w="5220148" h="3042911">
                <a:moveTo>
                  <a:pt x="0" y="0"/>
                </a:moveTo>
                <a:lnTo>
                  <a:pt x="5220148" y="0"/>
                </a:lnTo>
                <a:lnTo>
                  <a:pt x="5220148" y="3042911"/>
                </a:lnTo>
                <a:lnTo>
                  <a:pt x="0" y="3042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82164" y="933450"/>
            <a:ext cx="8115300" cy="862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76"/>
              </a:lnSpc>
            </a:pPr>
            <a:r>
              <a:rPr lang="en-US" sz="5054">
                <a:solidFill>
                  <a:srgbClr val="000000"/>
                </a:solidFill>
                <a:latin typeface="League Spartan"/>
              </a:rPr>
              <a:t>CIRCUIT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316</Words>
  <Application>Microsoft Office PowerPoint</Application>
  <PresentationFormat>Custom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4" baseType="lpstr">
      <vt:lpstr>Poppins</vt:lpstr>
      <vt:lpstr>Mont Bold</vt:lpstr>
      <vt:lpstr>Canva Sans 1</vt:lpstr>
      <vt:lpstr>Canva Sans 2</vt:lpstr>
      <vt:lpstr>Telegraf 2 Bold</vt:lpstr>
      <vt:lpstr>Open Sans</vt:lpstr>
      <vt:lpstr>Calibri</vt:lpstr>
      <vt:lpstr>Mont</vt:lpstr>
      <vt:lpstr>Telegraf 1 Bold</vt:lpstr>
      <vt:lpstr>Garet</vt:lpstr>
      <vt:lpstr>League Spartan</vt:lpstr>
      <vt:lpstr>Poppins Bold</vt:lpstr>
      <vt:lpstr>Mont Heavy</vt:lpstr>
      <vt:lpstr>Telegraf 2</vt:lpstr>
      <vt:lpstr>Tex Gyre Termes Bold</vt:lpstr>
      <vt:lpstr>Canva Sans 1 Bold</vt:lpstr>
      <vt:lpstr>Fiona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Detector</dc:title>
  <cp:lastModifiedBy>Md. Mahim Hossain</cp:lastModifiedBy>
  <cp:revision>2</cp:revision>
  <dcterms:created xsi:type="dcterms:W3CDTF">2006-08-16T00:00:00Z</dcterms:created>
  <dcterms:modified xsi:type="dcterms:W3CDTF">2024-04-28T18:39:11Z</dcterms:modified>
  <dc:identifier>DAF5ZWMr4PU</dc:identifier>
</cp:coreProperties>
</file>